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80" r:id="rId3"/>
    <p:sldId id="281" r:id="rId4"/>
    <p:sldId id="258" r:id="rId5"/>
    <p:sldId id="273" r:id="rId6"/>
    <p:sldId id="260" r:id="rId7"/>
    <p:sldId id="261" r:id="rId8"/>
    <p:sldId id="263" r:id="rId9"/>
    <p:sldId id="267" r:id="rId10"/>
    <p:sldId id="268" r:id="rId11"/>
    <p:sldId id="269" r:id="rId12"/>
    <p:sldId id="270" r:id="rId13"/>
    <p:sldId id="271" r:id="rId14"/>
    <p:sldId id="264" r:id="rId15"/>
    <p:sldId id="276" r:id="rId16"/>
    <p:sldId id="274" r:id="rId17"/>
    <p:sldId id="275" r:id="rId18"/>
    <p:sldId id="265" r:id="rId19"/>
    <p:sldId id="277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E4B"/>
    <a:srgbClr val="369697"/>
    <a:srgbClr val="2B5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87978" autoAdjust="0"/>
  </p:normalViewPr>
  <p:slideViewPr>
    <p:cSldViewPr snapToGrid="0">
      <p:cViewPr varScale="1">
        <p:scale>
          <a:sx n="105" d="100"/>
          <a:sy n="105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B98FB-EB4C-4883-B7E3-106738F7BA64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076ED-AA62-48F7-B168-ACE18F845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076ED-AA62-48F7-B168-ACE18F845B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076ED-AA62-48F7-B168-ACE18F845B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076ED-AA62-48F7-B168-ACE18F845B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09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076ED-AA62-48F7-B168-ACE18F845B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076ED-AA62-48F7-B168-ACE18F845B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9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DE87-8D6E-428C-95ED-B51DF3A7B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DED66-8419-42AC-B40A-D6454D571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1548D-936C-4B71-92AA-FFD2CC25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669AF-9DB3-4A48-842F-DB850B10E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E71BA-B402-4E55-9D97-9F3D4C52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D1C9-89AF-4890-AF93-207ADA3C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55720-FDF7-4957-AD15-9EA3F0631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DF2E9-A649-42D5-9800-05B92AD7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7E8CC-2B1D-431B-B495-0B5B16AA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3318-9BE9-4DB6-9ECB-FC3E7F9A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4A3B8-1070-448C-AB53-D4FA02C93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78A02-9D3B-49D3-AD1F-BB233C055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2DC92-04B1-4358-811A-0ACAF9A1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C1F97-1A28-464B-9F59-C1287EF9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AF4BF-6709-4C3E-B4FE-3474942D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92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22AA-134E-4914-9C6C-C70B23C9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E262-F6DA-4929-A45F-159B251DD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E319E-86A0-44C5-9B07-D1087A84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59648-5B04-4C78-887D-7F0A658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13E43-5B30-4C81-8514-164D4C7A3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3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19AF-605E-4475-8140-42113E19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22EA5-7F8D-4E8A-99AE-44640DC58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006A-4991-40F5-8E5F-BA13BF01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4AD6-CC45-41B2-9ECC-7DE759DD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8598-C555-4CB6-AD3D-1035749C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76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572B-5C06-4646-9285-A3144DD4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0E602-8402-4E5A-9D63-0C03E5FDD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9D73A-527A-4C16-B10E-1E6859943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97AF6-972C-4DA8-84E3-55EFAADE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63FD0-8482-4950-81A4-6D0FAD28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C647A-7B61-4FB1-BFE0-6E14DD94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627F-95DF-47BF-8DE5-F68E6EA1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7913-83A7-4ACE-8966-2CB5C2E0B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E9A7A-AC86-432E-8153-F1FDEC7D3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EC14A-17D7-47CF-B6EA-DD0559907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A30E91-87E9-4429-9FBF-9D25C5FF7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FBF6-4B9C-4B1D-A0AB-FE14F291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13BED-60BC-41BC-BBB5-6C065EA9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1889C-203F-44B3-864A-10760A8B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B5F5-563A-43F2-A74E-EC6CDB4B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A52D-8DD0-427B-B834-0E3D5F5A2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F863D-35C3-4FB8-A62B-10FDAA25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5B069-2511-4DFE-B272-E6696575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8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6EF71-9605-4F0A-BA4B-BB87D597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82E473-49BA-4C5A-BA3D-CB286F7AC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64F84-51B9-4750-AA69-0A3F90FE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0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6E62-0504-4C95-9215-7B7695D3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8077-5347-4FE8-9C6F-486FE9733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F9845-E158-4101-B9C6-E5E837E24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F1F5B-7A1B-41DC-A562-A10C8EFD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710ED-5185-4016-B2AD-01E64C94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D718-C12F-4C7C-93E4-035E6FB1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2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74C4-229D-44E4-AA9B-E9B804BB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6066ED-9454-410F-8759-67442E27D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28499-C65A-4B88-AE48-D5EAF2CD0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A30FD-3EA4-42BA-AEE1-82025DAD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2CEC1-85D6-41C1-8EF4-7A793931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8F3E2-57DD-4833-9972-6ABB086F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DC23B-04E0-4350-B389-23BB1E47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164DF-7BA9-4C86-8DE3-0904B54D3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D740A-EA96-419B-A397-22503D4B0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03C1E-F059-443E-948A-93098F83C75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A0C3E-26E6-46C4-BE7E-92C0FFAD5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FBE1A-8E31-45DC-B544-308A5EAB6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3B756-1F15-402D-81F0-8F19E988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1e92/858a275c37c0e2b94c3ad280014bf810f12e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printue.com/render/8u3fksyu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dfs.semanticscholar.org/1e92/858a275c37c0e2b94c3ad280014bf810f12e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1950A-EC21-43A4-AAC9-D474E57B96D5}"/>
              </a:ext>
            </a:extLst>
          </p:cNvPr>
          <p:cNvSpPr txBox="1"/>
          <p:nvPr/>
        </p:nvSpPr>
        <p:spPr>
          <a:xfrm>
            <a:off x="6649279" y="6458655"/>
            <a:ext cx="525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 Repository: </a:t>
            </a:r>
            <a:r>
              <a:rPr lang="en-US" sz="1400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github.com/hullabaloo-</a:t>
            </a:r>
            <a:r>
              <a:rPr lang="en-US" sz="1400" dirty="0" err="1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vincent</a:t>
            </a:r>
            <a:r>
              <a:rPr lang="en-US" sz="1400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400" dirty="0" err="1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iDTech</a:t>
            </a:r>
            <a:endParaRPr lang="en-US" sz="1400" dirty="0">
              <a:solidFill>
                <a:srgbClr val="CA1E4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A8D9D-6072-452F-A0E1-BE2FCFBACCCA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FF8F1-700F-4279-AE49-127932950540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E1D4E-2E01-45E9-A61D-87B75F7446A4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0E0EF-BB4B-49BF-ADEA-F2EFD614AF84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249FC6-580E-475F-9C69-C47F5FE9DE84}"/>
              </a:ext>
            </a:extLst>
          </p:cNvPr>
          <p:cNvSpPr txBox="1"/>
          <p:nvPr/>
        </p:nvSpPr>
        <p:spPr>
          <a:xfrm>
            <a:off x="833422" y="6458656"/>
            <a:ext cx="541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Instructor: </a:t>
            </a:r>
            <a:r>
              <a:rPr lang="en-US" sz="1400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Vincent Aliquo vincent@hullabaloo-es.com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8F40BE-B558-4E4D-88F8-8216F08C34E3}"/>
              </a:ext>
            </a:extLst>
          </p:cNvPr>
          <p:cNvSpPr/>
          <p:nvPr/>
        </p:nvSpPr>
        <p:spPr>
          <a:xfrm>
            <a:off x="1992523" y="3640223"/>
            <a:ext cx="8206954" cy="722892"/>
          </a:xfrm>
          <a:prstGeom prst="rect">
            <a:avLst/>
          </a:prstGeom>
          <a:solidFill>
            <a:srgbClr val="CA1E4B"/>
          </a:solidFill>
          <a:ln>
            <a:noFill/>
          </a:ln>
          <a:effectLst>
            <a:outerShdw blurRad="317500" dist="127000" dir="5400000" sx="96000" sy="96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AI, NavMeshes, and A* Pathfinding Heuristic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352FF2-741F-470B-88DF-27CFF42E779F}"/>
              </a:ext>
            </a:extLst>
          </p:cNvPr>
          <p:cNvSpPr/>
          <p:nvPr/>
        </p:nvSpPr>
        <p:spPr>
          <a:xfrm>
            <a:off x="1070713" y="354566"/>
            <a:ext cx="8206954" cy="722892"/>
          </a:xfrm>
          <a:prstGeom prst="rect">
            <a:avLst/>
          </a:prstGeom>
          <a:solidFill>
            <a:srgbClr val="2B5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Unity Interface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6BE44-07BA-478A-B4D2-A60986C1ADF0}"/>
              </a:ext>
            </a:extLst>
          </p:cNvPr>
          <p:cNvSpPr/>
          <p:nvPr/>
        </p:nvSpPr>
        <p:spPr>
          <a:xfrm>
            <a:off x="1070713" y="1182958"/>
            <a:ext cx="8206954" cy="722892"/>
          </a:xfrm>
          <a:prstGeom prst="rect">
            <a:avLst/>
          </a:prstGeom>
          <a:solidFill>
            <a:srgbClr val="2B5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 in Unity &amp; Programming Fundamentals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C0BAD9-421A-44A6-9B8C-199DE70A2006}"/>
              </a:ext>
            </a:extLst>
          </p:cNvPr>
          <p:cNvSpPr/>
          <p:nvPr/>
        </p:nvSpPr>
        <p:spPr>
          <a:xfrm>
            <a:off x="1070713" y="2811552"/>
            <a:ext cx="8206954" cy="722892"/>
          </a:xfrm>
          <a:prstGeom prst="rect">
            <a:avLst/>
          </a:prstGeom>
          <a:solidFill>
            <a:srgbClr val="2B5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 &amp; Camera Movement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B7A88F-BE0C-45D5-8794-4CD69EFFE6B4}"/>
              </a:ext>
            </a:extLst>
          </p:cNvPr>
          <p:cNvSpPr/>
          <p:nvPr/>
        </p:nvSpPr>
        <p:spPr>
          <a:xfrm>
            <a:off x="1070713" y="2005279"/>
            <a:ext cx="8206954" cy="722892"/>
          </a:xfrm>
          <a:prstGeom prst="rect">
            <a:avLst/>
          </a:prstGeom>
          <a:solidFill>
            <a:srgbClr val="2B5E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Collisions &amp; </a:t>
            </a:r>
            <a:r>
              <a:rPr lang="en-US" dirty="0" err="1"/>
              <a:t>Rigidbodies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3C61F8-938B-4536-9CA1-DDA18F68EB89}"/>
              </a:ext>
            </a:extLst>
          </p:cNvPr>
          <p:cNvSpPr/>
          <p:nvPr/>
        </p:nvSpPr>
        <p:spPr>
          <a:xfrm>
            <a:off x="1070713" y="5381197"/>
            <a:ext cx="8206954" cy="722892"/>
          </a:xfrm>
          <a:prstGeom prst="rect">
            <a:avLst/>
          </a:prstGeom>
          <a:solidFill>
            <a:srgbClr val="3696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Rendering Pipelines &amp; Post-Processing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F9F632-92C3-447A-8BDD-F453E4A178BD}"/>
              </a:ext>
            </a:extLst>
          </p:cNvPr>
          <p:cNvSpPr/>
          <p:nvPr/>
        </p:nvSpPr>
        <p:spPr>
          <a:xfrm>
            <a:off x="1070713" y="4531207"/>
            <a:ext cx="8206954" cy="722892"/>
          </a:xfrm>
          <a:prstGeom prst="rect">
            <a:avLst/>
          </a:prstGeom>
          <a:solidFill>
            <a:srgbClr val="3696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Scriptable Objects &amp; Saving/Loading Data</a:t>
            </a:r>
          </a:p>
        </p:txBody>
      </p:sp>
      <p:pic>
        <p:nvPicPr>
          <p:cNvPr id="40" name="Graphic 39" descr="Checkbox Checked">
            <a:extLst>
              <a:ext uri="{FF2B5EF4-FFF2-40B4-BE49-F238E27FC236}">
                <a16:creationId xmlns:a16="http://schemas.microsoft.com/office/drawing/2014/main" id="{6081113F-F9DF-4DE3-B233-490338A9A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712" y="258812"/>
            <a:ext cx="914400" cy="914400"/>
          </a:xfrm>
          <a:prstGeom prst="rect">
            <a:avLst/>
          </a:prstGeom>
        </p:spPr>
      </p:pic>
      <p:pic>
        <p:nvPicPr>
          <p:cNvPr id="42" name="Graphic 41" descr="Checkbox Checked">
            <a:extLst>
              <a:ext uri="{FF2B5EF4-FFF2-40B4-BE49-F238E27FC236}">
                <a16:creationId xmlns:a16="http://schemas.microsoft.com/office/drawing/2014/main" id="{9743A6EB-E3F1-47D5-ABF8-BBCA18E34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2522" y="3534444"/>
            <a:ext cx="914400" cy="914400"/>
          </a:xfrm>
          <a:prstGeom prst="rect">
            <a:avLst/>
          </a:prstGeom>
        </p:spPr>
      </p:pic>
      <p:pic>
        <p:nvPicPr>
          <p:cNvPr id="44" name="Graphic 43" descr="Checkbox Checked">
            <a:extLst>
              <a:ext uri="{FF2B5EF4-FFF2-40B4-BE49-F238E27FC236}">
                <a16:creationId xmlns:a16="http://schemas.microsoft.com/office/drawing/2014/main" id="{E1BCD435-FB85-4C64-A2C4-BA12B8574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122" y="1092053"/>
            <a:ext cx="914400" cy="914400"/>
          </a:xfrm>
          <a:prstGeom prst="rect">
            <a:avLst/>
          </a:prstGeom>
        </p:spPr>
      </p:pic>
      <p:pic>
        <p:nvPicPr>
          <p:cNvPr id="46" name="Graphic 45" descr="Checkbox Checked">
            <a:extLst>
              <a:ext uri="{FF2B5EF4-FFF2-40B4-BE49-F238E27FC236}">
                <a16:creationId xmlns:a16="http://schemas.microsoft.com/office/drawing/2014/main" id="{367A8A9B-B5C8-42F1-970F-91FCF6039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712" y="1907793"/>
            <a:ext cx="914400" cy="914400"/>
          </a:xfrm>
          <a:prstGeom prst="rect">
            <a:avLst/>
          </a:prstGeom>
        </p:spPr>
      </p:pic>
      <p:pic>
        <p:nvPicPr>
          <p:cNvPr id="48" name="Graphic 47" descr="Checkbox Checked">
            <a:extLst>
              <a:ext uri="{FF2B5EF4-FFF2-40B4-BE49-F238E27FC236}">
                <a16:creationId xmlns:a16="http://schemas.microsoft.com/office/drawing/2014/main" id="{AF5570AB-ECDF-43E1-A33B-7D111E3B4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712" y="2728152"/>
            <a:ext cx="914400" cy="914400"/>
          </a:xfrm>
          <a:prstGeom prst="rect">
            <a:avLst/>
          </a:prstGeom>
        </p:spPr>
      </p:pic>
      <p:pic>
        <p:nvPicPr>
          <p:cNvPr id="50" name="Graphic 49" descr="Checkbox Checked">
            <a:extLst>
              <a:ext uri="{FF2B5EF4-FFF2-40B4-BE49-F238E27FC236}">
                <a16:creationId xmlns:a16="http://schemas.microsoft.com/office/drawing/2014/main" id="{7F4C39DD-31A1-4349-8DEA-9AE977E04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121" y="4446496"/>
            <a:ext cx="914400" cy="914400"/>
          </a:xfrm>
          <a:prstGeom prst="rect">
            <a:avLst/>
          </a:prstGeom>
        </p:spPr>
      </p:pic>
      <p:pic>
        <p:nvPicPr>
          <p:cNvPr id="52" name="Graphic 51" descr="Checkbox Checked">
            <a:extLst>
              <a:ext uri="{FF2B5EF4-FFF2-40B4-BE49-F238E27FC236}">
                <a16:creationId xmlns:a16="http://schemas.microsoft.com/office/drawing/2014/main" id="{1732EEC0-6D2D-4BDC-8160-604296C13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121" y="5290936"/>
            <a:ext cx="914400" cy="91440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76B096C-069C-44C4-B6FD-F59C271AAF86}"/>
              </a:ext>
            </a:extLst>
          </p:cNvPr>
          <p:cNvSpPr txBox="1">
            <a:spLocks/>
          </p:cNvSpPr>
          <p:nvPr/>
        </p:nvSpPr>
        <p:spPr>
          <a:xfrm rot="5400000">
            <a:off x="7773470" y="2235202"/>
            <a:ext cx="685800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A1E4B"/>
                </a:solidFill>
                <a:latin typeface="Lora" panose="00000500000000000000" pitchFamily="2" charset="0"/>
              </a:rPr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142348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9ADC-F83D-436D-8E91-01126EF9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Visually, How Does This Work?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4B3E40-2803-4F2E-A786-9949E878E76E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5EABF-A24C-44B2-9DAC-E25121C08AC2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F2E89-F756-4949-B86B-DCFF9A793C9D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6FBFE-EEB3-4484-A992-74D2A70285A3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B4A9FC-F97A-45BE-B3F9-01EE88DAC8B7}"/>
              </a:ext>
            </a:extLst>
          </p:cNvPr>
          <p:cNvSpPr/>
          <p:nvPr/>
        </p:nvSpPr>
        <p:spPr>
          <a:xfrm>
            <a:off x="3054285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99F05-8CF9-44C3-BA6C-9B238C0C0C5E}"/>
              </a:ext>
            </a:extLst>
          </p:cNvPr>
          <p:cNvSpPr/>
          <p:nvPr/>
        </p:nvSpPr>
        <p:spPr>
          <a:xfrm>
            <a:off x="2121031" y="3045791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5D9731-7E37-4DC1-9963-B84990816A67}"/>
              </a:ext>
            </a:extLst>
          </p:cNvPr>
          <p:cNvSpPr/>
          <p:nvPr/>
        </p:nvSpPr>
        <p:spPr>
          <a:xfrm>
            <a:off x="3054285" y="3981402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84184-C117-44B8-9AFC-F18DAEAC2E1B}"/>
              </a:ext>
            </a:extLst>
          </p:cNvPr>
          <p:cNvSpPr/>
          <p:nvPr/>
        </p:nvSpPr>
        <p:spPr>
          <a:xfrm>
            <a:off x="3987539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9343B-AA82-4CBD-9CB3-077C1916D7AF}"/>
              </a:ext>
            </a:extLst>
          </p:cNvPr>
          <p:cNvSpPr/>
          <p:nvPr/>
        </p:nvSpPr>
        <p:spPr>
          <a:xfrm>
            <a:off x="3987539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61D17-9055-47D5-A960-DCF789D1C22B}"/>
              </a:ext>
            </a:extLst>
          </p:cNvPr>
          <p:cNvSpPr/>
          <p:nvPr/>
        </p:nvSpPr>
        <p:spPr>
          <a:xfrm>
            <a:off x="2121031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AA9AC-C5F7-4045-8FF8-7D739096AE68}"/>
              </a:ext>
            </a:extLst>
          </p:cNvPr>
          <p:cNvSpPr/>
          <p:nvPr/>
        </p:nvSpPr>
        <p:spPr>
          <a:xfrm>
            <a:off x="2121031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C8DB4D-CA1C-4604-9736-459948DC1DE7}"/>
              </a:ext>
            </a:extLst>
          </p:cNvPr>
          <p:cNvSpPr/>
          <p:nvPr/>
        </p:nvSpPr>
        <p:spPr>
          <a:xfrm>
            <a:off x="3170549" y="3174478"/>
            <a:ext cx="697583" cy="697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C9D0-56F7-4B4C-A214-023F9C0EA6FD}"/>
              </a:ext>
            </a:extLst>
          </p:cNvPr>
          <p:cNvSpPr/>
          <p:nvPr/>
        </p:nvSpPr>
        <p:spPr>
          <a:xfrm>
            <a:off x="3984396" y="3044613"/>
            <a:ext cx="933254" cy="933254"/>
          </a:xfrm>
          <a:prstGeom prst="rect">
            <a:avLst/>
          </a:prstGeom>
          <a:solidFill>
            <a:srgbClr val="CA1E4B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9ADC-F83D-436D-8E91-01126EF9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Visually, How Does This Work?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4B3E40-2803-4F2E-A786-9949E878E76E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5EABF-A24C-44B2-9DAC-E25121C08AC2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F2E89-F756-4949-B86B-DCFF9A793C9D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6FBFE-EEB3-4484-A992-74D2A70285A3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B4A9FC-F97A-45BE-B3F9-01EE88DAC8B7}"/>
              </a:ext>
            </a:extLst>
          </p:cNvPr>
          <p:cNvSpPr/>
          <p:nvPr/>
        </p:nvSpPr>
        <p:spPr>
          <a:xfrm>
            <a:off x="3054285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99F05-8CF9-44C3-BA6C-9B238C0C0C5E}"/>
              </a:ext>
            </a:extLst>
          </p:cNvPr>
          <p:cNvSpPr/>
          <p:nvPr/>
        </p:nvSpPr>
        <p:spPr>
          <a:xfrm>
            <a:off x="2121031" y="3045791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5D9731-7E37-4DC1-9963-B84990816A67}"/>
              </a:ext>
            </a:extLst>
          </p:cNvPr>
          <p:cNvSpPr/>
          <p:nvPr/>
        </p:nvSpPr>
        <p:spPr>
          <a:xfrm>
            <a:off x="3054285" y="3981402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84184-C117-44B8-9AFC-F18DAEAC2E1B}"/>
              </a:ext>
            </a:extLst>
          </p:cNvPr>
          <p:cNvSpPr/>
          <p:nvPr/>
        </p:nvSpPr>
        <p:spPr>
          <a:xfrm>
            <a:off x="3987539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9343B-AA82-4CBD-9CB3-077C1916D7AF}"/>
              </a:ext>
            </a:extLst>
          </p:cNvPr>
          <p:cNvSpPr/>
          <p:nvPr/>
        </p:nvSpPr>
        <p:spPr>
          <a:xfrm>
            <a:off x="3987539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61D17-9055-47D5-A960-DCF789D1C22B}"/>
              </a:ext>
            </a:extLst>
          </p:cNvPr>
          <p:cNvSpPr/>
          <p:nvPr/>
        </p:nvSpPr>
        <p:spPr>
          <a:xfrm>
            <a:off x="2121031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AA9AC-C5F7-4045-8FF8-7D739096AE68}"/>
              </a:ext>
            </a:extLst>
          </p:cNvPr>
          <p:cNvSpPr/>
          <p:nvPr/>
        </p:nvSpPr>
        <p:spPr>
          <a:xfrm>
            <a:off x="2121031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C8DB4D-CA1C-4604-9736-459948DC1DE7}"/>
              </a:ext>
            </a:extLst>
          </p:cNvPr>
          <p:cNvSpPr/>
          <p:nvPr/>
        </p:nvSpPr>
        <p:spPr>
          <a:xfrm>
            <a:off x="3170549" y="3174478"/>
            <a:ext cx="697583" cy="697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C9D0-56F7-4B4C-A214-023F9C0EA6FD}"/>
              </a:ext>
            </a:extLst>
          </p:cNvPr>
          <p:cNvSpPr/>
          <p:nvPr/>
        </p:nvSpPr>
        <p:spPr>
          <a:xfrm>
            <a:off x="3984396" y="3045791"/>
            <a:ext cx="933254" cy="933254"/>
          </a:xfrm>
          <a:prstGeom prst="rect">
            <a:avLst/>
          </a:prstGeom>
          <a:solidFill>
            <a:srgbClr val="CA1E4B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52563C-11F9-44CA-AAF9-540EFB10F40F}"/>
              </a:ext>
            </a:extLst>
          </p:cNvPr>
          <p:cNvSpPr/>
          <p:nvPr/>
        </p:nvSpPr>
        <p:spPr>
          <a:xfrm>
            <a:off x="4930218" y="3045791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31C9C6-09B4-47A0-B5A0-C4971FB807F4}"/>
              </a:ext>
            </a:extLst>
          </p:cNvPr>
          <p:cNvSpPr/>
          <p:nvPr/>
        </p:nvSpPr>
        <p:spPr>
          <a:xfrm>
            <a:off x="4917650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BB039-B10F-4E13-AF71-821106A05CDA}"/>
              </a:ext>
            </a:extLst>
          </p:cNvPr>
          <p:cNvSpPr/>
          <p:nvPr/>
        </p:nvSpPr>
        <p:spPr>
          <a:xfrm>
            <a:off x="4927074" y="3981402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2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9ADC-F83D-436D-8E91-01126EF9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Visually, How Does This Work?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4B3E40-2803-4F2E-A786-9949E878E76E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5EABF-A24C-44B2-9DAC-E25121C08AC2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F2E89-F756-4949-B86B-DCFF9A793C9D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6FBFE-EEB3-4484-A992-74D2A70285A3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B4A9FC-F97A-45BE-B3F9-01EE88DAC8B7}"/>
              </a:ext>
            </a:extLst>
          </p:cNvPr>
          <p:cNvSpPr/>
          <p:nvPr/>
        </p:nvSpPr>
        <p:spPr>
          <a:xfrm>
            <a:off x="3054285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99F05-8CF9-44C3-BA6C-9B238C0C0C5E}"/>
              </a:ext>
            </a:extLst>
          </p:cNvPr>
          <p:cNvSpPr/>
          <p:nvPr/>
        </p:nvSpPr>
        <p:spPr>
          <a:xfrm>
            <a:off x="2121031" y="3045791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5D9731-7E37-4DC1-9963-B84990816A67}"/>
              </a:ext>
            </a:extLst>
          </p:cNvPr>
          <p:cNvSpPr/>
          <p:nvPr/>
        </p:nvSpPr>
        <p:spPr>
          <a:xfrm>
            <a:off x="3054285" y="3981402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84184-C117-44B8-9AFC-F18DAEAC2E1B}"/>
              </a:ext>
            </a:extLst>
          </p:cNvPr>
          <p:cNvSpPr/>
          <p:nvPr/>
        </p:nvSpPr>
        <p:spPr>
          <a:xfrm>
            <a:off x="3987539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9343B-AA82-4CBD-9CB3-077C1916D7AF}"/>
              </a:ext>
            </a:extLst>
          </p:cNvPr>
          <p:cNvSpPr/>
          <p:nvPr/>
        </p:nvSpPr>
        <p:spPr>
          <a:xfrm>
            <a:off x="3987539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61D17-9055-47D5-A960-DCF789D1C22B}"/>
              </a:ext>
            </a:extLst>
          </p:cNvPr>
          <p:cNvSpPr/>
          <p:nvPr/>
        </p:nvSpPr>
        <p:spPr>
          <a:xfrm>
            <a:off x="2121031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AA9AC-C5F7-4045-8FF8-7D739096AE68}"/>
              </a:ext>
            </a:extLst>
          </p:cNvPr>
          <p:cNvSpPr/>
          <p:nvPr/>
        </p:nvSpPr>
        <p:spPr>
          <a:xfrm>
            <a:off x="2121031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C8DB4D-CA1C-4604-9736-459948DC1DE7}"/>
              </a:ext>
            </a:extLst>
          </p:cNvPr>
          <p:cNvSpPr/>
          <p:nvPr/>
        </p:nvSpPr>
        <p:spPr>
          <a:xfrm>
            <a:off x="3170549" y="3174478"/>
            <a:ext cx="697583" cy="697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C9D0-56F7-4B4C-A214-023F9C0EA6FD}"/>
              </a:ext>
            </a:extLst>
          </p:cNvPr>
          <p:cNvSpPr/>
          <p:nvPr/>
        </p:nvSpPr>
        <p:spPr>
          <a:xfrm>
            <a:off x="3984396" y="3045791"/>
            <a:ext cx="933254" cy="933254"/>
          </a:xfrm>
          <a:prstGeom prst="rect">
            <a:avLst/>
          </a:prstGeom>
          <a:solidFill>
            <a:srgbClr val="CA1E4B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52563C-11F9-44CA-AAF9-540EFB10F40F}"/>
              </a:ext>
            </a:extLst>
          </p:cNvPr>
          <p:cNvSpPr/>
          <p:nvPr/>
        </p:nvSpPr>
        <p:spPr>
          <a:xfrm>
            <a:off x="4930218" y="3045791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31C9C6-09B4-47A0-B5A0-C4971FB807F4}"/>
              </a:ext>
            </a:extLst>
          </p:cNvPr>
          <p:cNvSpPr/>
          <p:nvPr/>
        </p:nvSpPr>
        <p:spPr>
          <a:xfrm>
            <a:off x="4917650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BB039-B10F-4E13-AF71-821106A05CDA}"/>
              </a:ext>
            </a:extLst>
          </p:cNvPr>
          <p:cNvSpPr/>
          <p:nvPr/>
        </p:nvSpPr>
        <p:spPr>
          <a:xfrm>
            <a:off x="4927074" y="3981402"/>
            <a:ext cx="933254" cy="933254"/>
          </a:xfrm>
          <a:prstGeom prst="rect">
            <a:avLst/>
          </a:prstGeom>
          <a:solidFill>
            <a:srgbClr val="CA1E4B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1E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1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9ADC-F83D-436D-8E91-01126EF9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Visually, How Does This Work?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4B3E40-2803-4F2E-A786-9949E878E76E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5EABF-A24C-44B2-9DAC-E25121C08AC2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F2E89-F756-4949-B86B-DCFF9A793C9D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6FBFE-EEB3-4484-A992-74D2A70285A3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B4A9FC-F97A-45BE-B3F9-01EE88DAC8B7}"/>
              </a:ext>
            </a:extLst>
          </p:cNvPr>
          <p:cNvSpPr/>
          <p:nvPr/>
        </p:nvSpPr>
        <p:spPr>
          <a:xfrm>
            <a:off x="3054285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99F05-8CF9-44C3-BA6C-9B238C0C0C5E}"/>
              </a:ext>
            </a:extLst>
          </p:cNvPr>
          <p:cNvSpPr/>
          <p:nvPr/>
        </p:nvSpPr>
        <p:spPr>
          <a:xfrm>
            <a:off x="2121031" y="3045791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5D9731-7E37-4DC1-9963-B84990816A67}"/>
              </a:ext>
            </a:extLst>
          </p:cNvPr>
          <p:cNvSpPr/>
          <p:nvPr/>
        </p:nvSpPr>
        <p:spPr>
          <a:xfrm>
            <a:off x="3054285" y="3981402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84184-C117-44B8-9AFC-F18DAEAC2E1B}"/>
              </a:ext>
            </a:extLst>
          </p:cNvPr>
          <p:cNvSpPr/>
          <p:nvPr/>
        </p:nvSpPr>
        <p:spPr>
          <a:xfrm>
            <a:off x="3987539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9343B-AA82-4CBD-9CB3-077C1916D7AF}"/>
              </a:ext>
            </a:extLst>
          </p:cNvPr>
          <p:cNvSpPr/>
          <p:nvPr/>
        </p:nvSpPr>
        <p:spPr>
          <a:xfrm>
            <a:off x="3987539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61D17-9055-47D5-A960-DCF789D1C22B}"/>
              </a:ext>
            </a:extLst>
          </p:cNvPr>
          <p:cNvSpPr/>
          <p:nvPr/>
        </p:nvSpPr>
        <p:spPr>
          <a:xfrm>
            <a:off x="2121031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AA9AC-C5F7-4045-8FF8-7D739096AE68}"/>
              </a:ext>
            </a:extLst>
          </p:cNvPr>
          <p:cNvSpPr/>
          <p:nvPr/>
        </p:nvSpPr>
        <p:spPr>
          <a:xfrm>
            <a:off x="2121031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C8DB4D-CA1C-4604-9736-459948DC1DE7}"/>
              </a:ext>
            </a:extLst>
          </p:cNvPr>
          <p:cNvSpPr/>
          <p:nvPr/>
        </p:nvSpPr>
        <p:spPr>
          <a:xfrm>
            <a:off x="3170549" y="3174478"/>
            <a:ext cx="697583" cy="697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C9D0-56F7-4B4C-A214-023F9C0EA6FD}"/>
              </a:ext>
            </a:extLst>
          </p:cNvPr>
          <p:cNvSpPr/>
          <p:nvPr/>
        </p:nvSpPr>
        <p:spPr>
          <a:xfrm>
            <a:off x="3984396" y="3045791"/>
            <a:ext cx="933254" cy="933254"/>
          </a:xfrm>
          <a:prstGeom prst="rect">
            <a:avLst/>
          </a:prstGeom>
          <a:solidFill>
            <a:srgbClr val="CA1E4B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52563C-11F9-44CA-AAF9-540EFB10F40F}"/>
              </a:ext>
            </a:extLst>
          </p:cNvPr>
          <p:cNvSpPr/>
          <p:nvPr/>
        </p:nvSpPr>
        <p:spPr>
          <a:xfrm>
            <a:off x="4930218" y="3045791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31C9C6-09B4-47A0-B5A0-C4971FB807F4}"/>
              </a:ext>
            </a:extLst>
          </p:cNvPr>
          <p:cNvSpPr/>
          <p:nvPr/>
        </p:nvSpPr>
        <p:spPr>
          <a:xfrm>
            <a:off x="4917649" y="2123143"/>
            <a:ext cx="946437" cy="898353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BB039-B10F-4E13-AF71-821106A05CDA}"/>
              </a:ext>
            </a:extLst>
          </p:cNvPr>
          <p:cNvSpPr/>
          <p:nvPr/>
        </p:nvSpPr>
        <p:spPr>
          <a:xfrm>
            <a:off x="4927074" y="3981402"/>
            <a:ext cx="933254" cy="933254"/>
          </a:xfrm>
          <a:prstGeom prst="rect">
            <a:avLst/>
          </a:prstGeom>
          <a:solidFill>
            <a:srgbClr val="CA1E4B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1E4B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7C051C-F1C0-44EF-A4F0-5A44003ABBAB}"/>
              </a:ext>
            </a:extLst>
          </p:cNvPr>
          <p:cNvSpPr/>
          <p:nvPr/>
        </p:nvSpPr>
        <p:spPr>
          <a:xfrm>
            <a:off x="5853727" y="3986950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F56845-FF27-4525-9689-0B377B32B89E}"/>
              </a:ext>
            </a:extLst>
          </p:cNvPr>
          <p:cNvSpPr/>
          <p:nvPr/>
        </p:nvSpPr>
        <p:spPr>
          <a:xfrm>
            <a:off x="5856871" y="3056642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FFBE91-B8C8-4221-9BFF-2BD4124C6003}"/>
              </a:ext>
            </a:extLst>
          </p:cNvPr>
          <p:cNvSpPr/>
          <p:nvPr/>
        </p:nvSpPr>
        <p:spPr>
          <a:xfrm>
            <a:off x="3990680" y="491701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EB3283-916B-4620-8BF4-E36E8461B04A}"/>
              </a:ext>
            </a:extLst>
          </p:cNvPr>
          <p:cNvSpPr/>
          <p:nvPr/>
        </p:nvSpPr>
        <p:spPr>
          <a:xfrm>
            <a:off x="4920633" y="491701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2B01EA-99BF-4D53-8317-95B5121BD4BF}"/>
              </a:ext>
            </a:extLst>
          </p:cNvPr>
          <p:cNvSpPr/>
          <p:nvPr/>
        </p:nvSpPr>
        <p:spPr>
          <a:xfrm>
            <a:off x="5850586" y="491701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631942-D0DE-441A-8770-4AFE5C47CAEE}"/>
              </a:ext>
            </a:extLst>
          </p:cNvPr>
          <p:cNvCxnSpPr/>
          <p:nvPr/>
        </p:nvCxnSpPr>
        <p:spPr>
          <a:xfrm flipV="1">
            <a:off x="7486650" y="2123143"/>
            <a:ext cx="1790700" cy="922648"/>
          </a:xfrm>
          <a:prstGeom prst="straightConnector1">
            <a:avLst/>
          </a:prstGeom>
          <a:ln w="76200">
            <a:solidFill>
              <a:srgbClr val="3696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34F8C1F-275E-4464-A415-994862018331}"/>
              </a:ext>
            </a:extLst>
          </p:cNvPr>
          <p:cNvSpPr txBox="1"/>
          <p:nvPr/>
        </p:nvSpPr>
        <p:spPr>
          <a:xfrm>
            <a:off x="9418829" y="784315"/>
            <a:ext cx="20764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It can search this way too. Promising nodes can change based on what it discovers.</a:t>
            </a:r>
          </a:p>
        </p:txBody>
      </p:sp>
    </p:spTree>
    <p:extLst>
      <p:ext uri="{BB962C8B-B14F-4D97-AF65-F5344CB8AC3E}">
        <p14:creationId xmlns:p14="http://schemas.microsoft.com/office/powerpoint/2010/main" val="225890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31AF367-4883-4ADA-9FC7-17EA5D0F4E88}"/>
              </a:ext>
            </a:extLst>
          </p:cNvPr>
          <p:cNvSpPr/>
          <p:nvPr/>
        </p:nvSpPr>
        <p:spPr>
          <a:xfrm>
            <a:off x="1468614" y="2182897"/>
            <a:ext cx="9455548" cy="3122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5400000" sx="96000" sy="96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A2561-837D-404E-8EE3-BAF1AC34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Why Not Dijkstra?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B8DBD-BF00-4826-8B5B-88FC44EA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94" y="2445586"/>
            <a:ext cx="9144792" cy="2758679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F52787-A3C1-46D1-A137-5EE16621963B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219CD-6A73-4CCD-B936-555E4AA75EBC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8A627-959D-4E9C-BDB8-3137945FC410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F391B3-4073-4ECE-A614-E5120623F53F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08F47-BDE6-4B8E-9AF0-4B45E01FD962}"/>
              </a:ext>
            </a:extLst>
          </p:cNvPr>
          <p:cNvSpPr/>
          <p:nvPr/>
        </p:nvSpPr>
        <p:spPr>
          <a:xfrm>
            <a:off x="860981" y="616970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3"/>
              </a:rPr>
              <a:t>https://pdfs.semanticscholar.org/1e92/858a275c37c0e2b94c3ad280014bf810f12e.pdf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28623-B71C-45AF-B431-095D980785D5}"/>
              </a:ext>
            </a:extLst>
          </p:cNvPr>
          <p:cNvSpPr txBox="1"/>
          <p:nvPr/>
        </p:nvSpPr>
        <p:spPr>
          <a:xfrm>
            <a:off x="860981" y="5797685"/>
            <a:ext cx="587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349270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2561-837D-404E-8EE3-BAF1AC34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Why Not Dijkstra?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52787-A3C1-46D1-A137-5EE16621963B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219CD-6A73-4CCD-B936-555E4AA75EBC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8A627-959D-4E9C-BDB8-3137945FC410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F391B3-4073-4ECE-A614-E5120623F53F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2CE7B3-97A0-4693-892F-0F7D711F5C9C}"/>
              </a:ext>
            </a:extLst>
          </p:cNvPr>
          <p:cNvSpPr/>
          <p:nvPr/>
        </p:nvSpPr>
        <p:spPr>
          <a:xfrm>
            <a:off x="2257452" y="1690688"/>
            <a:ext cx="7937135" cy="4148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5400000" sx="96000" sy="96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9553CE5-C0E0-4B59-BC52-7EAA7EDD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r="6976"/>
          <a:stretch/>
        </p:blipFill>
        <p:spPr>
          <a:xfrm>
            <a:off x="2163452" y="1690688"/>
            <a:ext cx="7959712" cy="41483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8C6DCA3-81B6-474A-A0F4-A074F0086349}"/>
              </a:ext>
            </a:extLst>
          </p:cNvPr>
          <p:cNvSpPr/>
          <p:nvPr/>
        </p:nvSpPr>
        <p:spPr>
          <a:xfrm>
            <a:off x="4658264" y="3429000"/>
            <a:ext cx="1190445" cy="366623"/>
          </a:xfrm>
          <a:prstGeom prst="rect">
            <a:avLst/>
          </a:prstGeom>
          <a:noFill/>
          <a:ln w="28575">
            <a:solidFill>
              <a:srgbClr val="CA1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AF526-47C8-41A3-B788-78BD75956C88}"/>
              </a:ext>
            </a:extLst>
          </p:cNvPr>
          <p:cNvSpPr/>
          <p:nvPr/>
        </p:nvSpPr>
        <p:spPr>
          <a:xfrm>
            <a:off x="8108831" y="3429000"/>
            <a:ext cx="1611512" cy="366623"/>
          </a:xfrm>
          <a:prstGeom prst="rect">
            <a:avLst/>
          </a:prstGeom>
          <a:noFill/>
          <a:ln w="28575">
            <a:solidFill>
              <a:srgbClr val="CA1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5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9ADC-F83D-436D-8E91-01126EF9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7037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A1E4B"/>
                </a:solidFill>
              </a:rPr>
              <a:t>Visual Logic in Unreal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4B3E40-2803-4F2E-A786-9949E878E76E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5EABF-A24C-44B2-9DAC-E25121C08AC2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F2E89-F756-4949-B86B-DCFF9A793C9D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6FBFE-EEB3-4484-A992-74D2A70285A3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0FA891-3482-4039-A67F-1696C71B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826" y="0"/>
            <a:ext cx="697281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59F9B9-F36C-465F-8407-74517FFA19A3}"/>
              </a:ext>
            </a:extLst>
          </p:cNvPr>
          <p:cNvSpPr txBox="1"/>
          <p:nvPr/>
        </p:nvSpPr>
        <p:spPr>
          <a:xfrm>
            <a:off x="838200" y="1690688"/>
            <a:ext cx="3877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logic is so versatile you could easily recreate it in Unreal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5E6199-AF64-4108-8CBA-EE445E3292E2}"/>
              </a:ext>
            </a:extLst>
          </p:cNvPr>
          <p:cNvSpPr txBox="1"/>
          <p:nvPr/>
        </p:nvSpPr>
        <p:spPr>
          <a:xfrm>
            <a:off x="790054" y="5521707"/>
            <a:ext cx="3877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View </a:t>
            </a:r>
            <a:r>
              <a:rPr lang="en-US" sz="2200" dirty="0" err="1"/>
              <a:t>BluePrint</a:t>
            </a:r>
            <a:r>
              <a:rPr lang="en-US" sz="2200" dirty="0"/>
              <a:t> here:</a:t>
            </a:r>
          </a:p>
          <a:p>
            <a:r>
              <a:rPr lang="en-US" sz="2200" dirty="0">
                <a:hlinkClick r:id="rId3"/>
              </a:rPr>
              <a:t>https://blueprintue.com/render/8u3fksyu/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7413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A4F3E9-0E4C-43AD-A558-D4F041EBF069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A2691-784D-4F5A-95BA-43704ECFDC64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CC9695-5E8E-4D88-B918-0D9198BEA4FA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B19A5A-0EBE-49E0-88E3-D266A935E4BC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161D707-BC1C-4CF7-A30D-EAFBAB8B3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9" b="7863"/>
          <a:stretch/>
        </p:blipFill>
        <p:spPr>
          <a:xfrm>
            <a:off x="2068800" y="353930"/>
            <a:ext cx="9349747" cy="52592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1F31CE-F147-4BD3-AF57-8937422B9092}"/>
              </a:ext>
            </a:extLst>
          </p:cNvPr>
          <p:cNvSpPr/>
          <p:nvPr/>
        </p:nvSpPr>
        <p:spPr>
          <a:xfrm>
            <a:off x="860981" y="429768"/>
            <a:ext cx="3445843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5400000" sx="96000" sy="96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8A701-8A35-40B8-8784-F84F9BD0DFB9}"/>
              </a:ext>
            </a:extLst>
          </p:cNvPr>
          <p:cNvSpPr txBox="1"/>
          <p:nvPr/>
        </p:nvSpPr>
        <p:spPr>
          <a:xfrm>
            <a:off x="1023276" y="675223"/>
            <a:ext cx="32075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 Unity, the </a:t>
            </a:r>
            <a:r>
              <a:rPr lang="en-US" sz="2200" dirty="0" err="1"/>
              <a:t>NavMesh</a:t>
            </a:r>
            <a:r>
              <a:rPr lang="en-US" sz="2200" dirty="0"/>
              <a:t> returns “waypoints”, called </a:t>
            </a:r>
            <a:r>
              <a:rPr lang="en-US" sz="2200" b="1" dirty="0">
                <a:solidFill>
                  <a:srgbClr val="CA1E4B"/>
                </a:solidFill>
              </a:rPr>
              <a:t>corners</a:t>
            </a:r>
            <a:r>
              <a:rPr lang="en-US" sz="2200" dirty="0"/>
              <a:t>. This is an array of coordinates where the AI must change directions.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ADC159-9390-4E06-AA99-5F02AF5DB8BE}"/>
              </a:ext>
            </a:extLst>
          </p:cNvPr>
          <p:cNvSpPr/>
          <p:nvPr/>
        </p:nvSpPr>
        <p:spPr>
          <a:xfrm>
            <a:off x="5776086" y="4123944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4A0C33-6421-4486-8611-29CC8132847E}"/>
              </a:ext>
            </a:extLst>
          </p:cNvPr>
          <p:cNvSpPr/>
          <p:nvPr/>
        </p:nvSpPr>
        <p:spPr>
          <a:xfrm>
            <a:off x="6451045" y="4123944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AD3F93-4392-4C44-8FDF-0220825C8B3A}"/>
              </a:ext>
            </a:extLst>
          </p:cNvPr>
          <p:cNvSpPr/>
          <p:nvPr/>
        </p:nvSpPr>
        <p:spPr>
          <a:xfrm>
            <a:off x="7975045" y="2562922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188879-91DA-4933-81B4-6C07A3FB45CA}"/>
              </a:ext>
            </a:extLst>
          </p:cNvPr>
          <p:cNvSpPr/>
          <p:nvPr/>
        </p:nvSpPr>
        <p:spPr>
          <a:xfrm>
            <a:off x="7487538" y="2142298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354F70-27C3-4ED2-85F7-CD981B01A957}"/>
              </a:ext>
            </a:extLst>
          </p:cNvPr>
          <p:cNvSpPr/>
          <p:nvPr/>
        </p:nvSpPr>
        <p:spPr>
          <a:xfrm>
            <a:off x="7918743" y="1721674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EDB83D-00AC-4D50-82FC-940331E59876}"/>
              </a:ext>
            </a:extLst>
          </p:cNvPr>
          <p:cNvSpPr/>
          <p:nvPr/>
        </p:nvSpPr>
        <p:spPr>
          <a:xfrm>
            <a:off x="8533062" y="1721674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2F421F-B8DC-49A3-A71B-01E2CBA400AF}"/>
              </a:ext>
            </a:extLst>
          </p:cNvPr>
          <p:cNvSpPr/>
          <p:nvPr/>
        </p:nvSpPr>
        <p:spPr>
          <a:xfrm>
            <a:off x="8837456" y="2791522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B01773-571E-4823-BFA5-B3E047C57276}"/>
              </a:ext>
            </a:extLst>
          </p:cNvPr>
          <p:cNvSpPr/>
          <p:nvPr/>
        </p:nvSpPr>
        <p:spPr>
          <a:xfrm>
            <a:off x="9370316" y="2258122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A08FC8-996C-4EE3-80F6-CFD34D0420A0}"/>
              </a:ext>
            </a:extLst>
          </p:cNvPr>
          <p:cNvSpPr/>
          <p:nvPr/>
        </p:nvSpPr>
        <p:spPr>
          <a:xfrm>
            <a:off x="9512415" y="3157282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2038CF6-0714-45E6-9B6F-750EF9A37854}"/>
              </a:ext>
            </a:extLst>
          </p:cNvPr>
          <p:cNvSpPr/>
          <p:nvPr/>
        </p:nvSpPr>
        <p:spPr>
          <a:xfrm>
            <a:off x="9994156" y="3157282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57F343-1A4D-4B07-BC44-14AFB4BED498}"/>
              </a:ext>
            </a:extLst>
          </p:cNvPr>
          <p:cNvSpPr/>
          <p:nvPr/>
        </p:nvSpPr>
        <p:spPr>
          <a:xfrm>
            <a:off x="10150396" y="2190620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9B781B-DB0D-4D96-899F-52F36C33B2E3}"/>
              </a:ext>
            </a:extLst>
          </p:cNvPr>
          <p:cNvSpPr txBox="1"/>
          <p:nvPr/>
        </p:nvSpPr>
        <p:spPr>
          <a:xfrm>
            <a:off x="9946796" y="3172968"/>
            <a:ext cx="46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A1E9FD-261B-4367-A736-A955433E039A}"/>
              </a:ext>
            </a:extLst>
          </p:cNvPr>
          <p:cNvSpPr txBox="1"/>
          <p:nvPr/>
        </p:nvSpPr>
        <p:spPr>
          <a:xfrm>
            <a:off x="10103036" y="2216266"/>
            <a:ext cx="46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99E5ED-14B1-41C0-A988-DB6D21D74069}"/>
              </a:ext>
            </a:extLst>
          </p:cNvPr>
          <p:cNvSpPr txBox="1"/>
          <p:nvPr/>
        </p:nvSpPr>
        <p:spPr>
          <a:xfrm>
            <a:off x="4230848" y="5656919"/>
            <a:ext cx="163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Waypoints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99FA3B-1A32-440E-8E52-D3627CD2F1BE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048599" y="4595663"/>
            <a:ext cx="817750" cy="1061256"/>
          </a:xfrm>
          <a:prstGeom prst="straightConnector1">
            <a:avLst/>
          </a:prstGeom>
          <a:ln w="76200">
            <a:solidFill>
              <a:srgbClr val="3696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536D6E-8F23-4644-AA06-DBBBEBE7645F}"/>
              </a:ext>
            </a:extLst>
          </p:cNvPr>
          <p:cNvSpPr txBox="1"/>
          <p:nvPr/>
        </p:nvSpPr>
        <p:spPr>
          <a:xfrm>
            <a:off x="2533383" y="4162233"/>
            <a:ext cx="16974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Chosen Nodes with lowest weight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3728C49-F76B-47CC-91BE-23B370A61AB9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3382116" y="3212147"/>
            <a:ext cx="1862707" cy="950086"/>
          </a:xfrm>
          <a:prstGeom prst="straightConnector1">
            <a:avLst/>
          </a:prstGeom>
          <a:ln w="76200">
            <a:solidFill>
              <a:srgbClr val="3696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0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4DCACF-264C-4597-8321-13D267EC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56" y="3195021"/>
            <a:ext cx="5600700" cy="3267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BB0B66-D082-4C33-9241-7A50DF20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564" y="103516"/>
            <a:ext cx="5676900" cy="3190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B05D43-EB74-4889-9D1F-11EFC49E33F6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ACADD-A17D-4836-B149-735453EEF3FD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2EE20-5C09-4480-A9B0-6C7870F49891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97E5E-70BB-429F-9967-269E7155976A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37F154-2FD7-4FC0-A77B-F8C55CCC5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CA1E4B"/>
                </a:solidFill>
              </a:rPr>
              <a:t>NavMesh</a:t>
            </a:r>
            <a:endParaRPr lang="en-US" dirty="0">
              <a:solidFill>
                <a:srgbClr val="CA1E4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2625A-D5E9-4B73-BE7A-ED79D6563BE2}"/>
              </a:ext>
            </a:extLst>
          </p:cNvPr>
          <p:cNvSpPr txBox="1"/>
          <p:nvPr/>
        </p:nvSpPr>
        <p:spPr>
          <a:xfrm>
            <a:off x="904973" y="1442301"/>
            <a:ext cx="5129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effective way of splitting up a map using </a:t>
            </a:r>
            <a:r>
              <a:rPr lang="en-US" b="1" dirty="0">
                <a:solidFill>
                  <a:srgbClr val="CA1E4B"/>
                </a:solidFill>
              </a:rPr>
              <a:t>convex polygons</a:t>
            </a:r>
          </a:p>
          <a:p>
            <a:endParaRPr lang="en-US" b="1" dirty="0"/>
          </a:p>
          <a:p>
            <a:r>
              <a:rPr lang="en-US" dirty="0"/>
              <a:t>Still uses A*</a:t>
            </a:r>
          </a:p>
          <a:p>
            <a:endParaRPr lang="en-US" dirty="0"/>
          </a:p>
          <a:p>
            <a:r>
              <a:rPr lang="en-US" dirty="0"/>
              <a:t>Mostly used in 3D game but can still be applied to 2D.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5BC2B-0590-46C6-91ED-10DBFB0518EB}"/>
              </a:ext>
            </a:extLst>
          </p:cNvPr>
          <p:cNvSpPr/>
          <p:nvPr/>
        </p:nvSpPr>
        <p:spPr>
          <a:xfrm>
            <a:off x="860981" y="6169709"/>
            <a:ext cx="5502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https://pdfs.semanticscholar.org/1e92/858a275c37c0e2b94c3ad280014bf810f12e.pdf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101D0-F058-429F-A203-657D07F16234}"/>
              </a:ext>
            </a:extLst>
          </p:cNvPr>
          <p:cNvSpPr txBox="1"/>
          <p:nvPr/>
        </p:nvSpPr>
        <p:spPr>
          <a:xfrm>
            <a:off x="860982" y="5797685"/>
            <a:ext cx="529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57573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B05D43-EB74-4889-9D1F-11EFC49E33F6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ACADD-A17D-4836-B149-735453EEF3FD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2EE20-5C09-4480-A9B0-6C7870F49891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97E5E-70BB-429F-9967-269E7155976A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ody of water&#10;&#10;Description automatically generated">
            <a:extLst>
              <a:ext uri="{FF2B5EF4-FFF2-40B4-BE49-F238E27FC236}">
                <a16:creationId xmlns:a16="http://schemas.microsoft.com/office/drawing/2014/main" id="{9D7A3362-AE10-4858-B8E5-8830B1151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97" y="209804"/>
            <a:ext cx="9328404" cy="621893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E3B6453-FD47-4F99-9D48-24FECF53556D}"/>
              </a:ext>
            </a:extLst>
          </p:cNvPr>
          <p:cNvSpPr/>
          <p:nvPr/>
        </p:nvSpPr>
        <p:spPr>
          <a:xfrm>
            <a:off x="4839753" y="1792224"/>
            <a:ext cx="374904" cy="420624"/>
          </a:xfrm>
          <a:prstGeom prst="ellipse">
            <a:avLst/>
          </a:prstGeom>
          <a:solidFill>
            <a:srgbClr val="CA1E4B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CC5B4D-4005-41EA-8A97-C123C7E559F4}"/>
              </a:ext>
            </a:extLst>
          </p:cNvPr>
          <p:cNvSpPr/>
          <p:nvPr/>
        </p:nvSpPr>
        <p:spPr>
          <a:xfrm>
            <a:off x="2559849" y="4285488"/>
            <a:ext cx="374904" cy="420624"/>
          </a:xfrm>
          <a:prstGeom prst="ellipse">
            <a:avLst/>
          </a:prstGeom>
          <a:solidFill>
            <a:srgbClr val="369697"/>
          </a:solidFill>
          <a:ln>
            <a:noFill/>
          </a:ln>
          <a:effectLst>
            <a:outerShdw blurRad="114300" sx="116000" sy="116000" algn="ctr" rotWithShape="0">
              <a:schemeClr val="tx1">
                <a:alpha val="5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5C4C90-70F4-4954-858D-E5568A962926}"/>
              </a:ext>
            </a:extLst>
          </p:cNvPr>
          <p:cNvCxnSpPr>
            <a:stCxn id="19" idx="7"/>
            <a:endCxn id="17" idx="3"/>
          </p:cNvCxnSpPr>
          <p:nvPr/>
        </p:nvCxnSpPr>
        <p:spPr>
          <a:xfrm flipV="1">
            <a:off x="2879850" y="2151249"/>
            <a:ext cx="2014806" cy="2195838"/>
          </a:xfrm>
          <a:prstGeom prst="straightConnector1">
            <a:avLst/>
          </a:prstGeom>
          <a:ln w="76200">
            <a:solidFill>
              <a:srgbClr val="CA1E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E7C8FCB-57A3-4EA4-977A-9BEB561F5FF3}"/>
              </a:ext>
            </a:extLst>
          </p:cNvPr>
          <p:cNvCxnSpPr>
            <a:cxnSpLocks/>
          </p:cNvCxnSpPr>
          <p:nvPr/>
        </p:nvCxnSpPr>
        <p:spPr>
          <a:xfrm flipV="1">
            <a:off x="2934753" y="4469507"/>
            <a:ext cx="1905000" cy="236606"/>
          </a:xfrm>
          <a:prstGeom prst="curvedConnector3">
            <a:avLst/>
          </a:prstGeom>
          <a:ln w="76200">
            <a:solidFill>
              <a:srgbClr val="CA1E4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A176C04-FAF4-4BF6-B68B-8435B8018BB2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5214657" y="982596"/>
            <a:ext cx="3123948" cy="1019940"/>
          </a:xfrm>
          <a:prstGeom prst="curvedConnector3">
            <a:avLst/>
          </a:prstGeom>
          <a:ln w="76200">
            <a:solidFill>
              <a:srgbClr val="CA1E4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05DCBB-201F-4086-9A73-94D696E713C8}"/>
              </a:ext>
            </a:extLst>
          </p:cNvPr>
          <p:cNvCxnSpPr/>
          <p:nvPr/>
        </p:nvCxnSpPr>
        <p:spPr>
          <a:xfrm flipV="1">
            <a:off x="4839753" y="1069848"/>
            <a:ext cx="3393987" cy="3399659"/>
          </a:xfrm>
          <a:prstGeom prst="straightConnector1">
            <a:avLst/>
          </a:prstGeom>
          <a:ln w="76200">
            <a:solidFill>
              <a:srgbClr val="CA1E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25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B05D43-EB74-4889-9D1F-11EFC49E33F6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ACADD-A17D-4836-B149-735453EEF3FD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2EE20-5C09-4480-A9B0-6C7870F49891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97E5E-70BB-429F-9967-269E7155976A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699960-0A28-428A-97B0-2D670D41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Unity Example: </a:t>
            </a:r>
            <a:r>
              <a:rPr lang="en-US" dirty="0" err="1">
                <a:solidFill>
                  <a:srgbClr val="CA1E4B"/>
                </a:solidFill>
              </a:rPr>
              <a:t>iDTech_NavMesh</a:t>
            </a:r>
            <a:endParaRPr lang="en-US" dirty="0">
              <a:solidFill>
                <a:srgbClr val="CA1E4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80FCC-8AF4-4CBC-AC4E-F8BB5EA7695D}"/>
              </a:ext>
            </a:extLst>
          </p:cNvPr>
          <p:cNvSpPr txBox="1"/>
          <p:nvPr/>
        </p:nvSpPr>
        <p:spPr>
          <a:xfrm>
            <a:off x="3522602" y="6338986"/>
            <a:ext cx="525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 Repository: </a:t>
            </a:r>
            <a:r>
              <a:rPr lang="en-US" sz="1400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github.com/hullabaloo-</a:t>
            </a:r>
            <a:r>
              <a:rPr lang="en-US" sz="1400" dirty="0" err="1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vincent</a:t>
            </a:r>
            <a:r>
              <a:rPr lang="en-US" sz="1400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400" dirty="0" err="1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iDTech</a:t>
            </a:r>
            <a:endParaRPr lang="en-US" sz="1400" dirty="0">
              <a:solidFill>
                <a:srgbClr val="CA1E4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A3A1BCCE-DEA2-4A3B-8080-E9FDA8C94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2124837"/>
            <a:ext cx="4773930" cy="3068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79503-B98F-4BBB-8C0D-C14A3DE5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97" y="2067849"/>
            <a:ext cx="4773930" cy="31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9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B05D43-EB74-4889-9D1F-11EFC49E33F6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ACADD-A17D-4836-B149-735453EEF3FD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2EE20-5C09-4480-A9B0-6C7870F49891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97E5E-70BB-429F-9967-269E7155976A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699960-0A28-428A-97B0-2D670D41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Unity Example: </a:t>
            </a:r>
            <a:r>
              <a:rPr lang="en-US" dirty="0" err="1">
                <a:solidFill>
                  <a:srgbClr val="CA1E4B"/>
                </a:solidFill>
              </a:rPr>
              <a:t>iDTech_NavMesh</a:t>
            </a:r>
            <a:endParaRPr lang="en-US" dirty="0">
              <a:solidFill>
                <a:srgbClr val="CA1E4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80FCC-8AF4-4CBC-AC4E-F8BB5EA7695D}"/>
              </a:ext>
            </a:extLst>
          </p:cNvPr>
          <p:cNvSpPr txBox="1"/>
          <p:nvPr/>
        </p:nvSpPr>
        <p:spPr>
          <a:xfrm>
            <a:off x="3522602" y="6338986"/>
            <a:ext cx="525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 Repository: </a:t>
            </a:r>
            <a:r>
              <a:rPr lang="en-US" sz="1400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github.com/hullabaloo-</a:t>
            </a:r>
            <a:r>
              <a:rPr lang="en-US" sz="1400" dirty="0" err="1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vincent</a:t>
            </a:r>
            <a:r>
              <a:rPr lang="en-US" sz="1400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400" dirty="0" err="1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iDTech</a:t>
            </a:r>
            <a:endParaRPr lang="en-US" sz="1400" dirty="0">
              <a:solidFill>
                <a:srgbClr val="CA1E4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A3A1BCCE-DEA2-4A3B-8080-E9FDA8C94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0" y="2124837"/>
            <a:ext cx="4773930" cy="3068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79503-B98F-4BBB-8C0D-C14A3DE5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97" y="2067849"/>
            <a:ext cx="4773930" cy="31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B05D43-EB74-4889-9D1F-11EFC49E33F6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ACADD-A17D-4836-B149-735453EEF3FD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2EE20-5C09-4480-A9B0-6C7870F49891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97E5E-70BB-429F-9967-269E7155976A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5C13F-BD54-40CD-A678-7A6F6A40A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67" y="1584538"/>
            <a:ext cx="7180265" cy="49083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EE53DD-6E7B-49B7-93E7-8E21B78D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Unity Example: </a:t>
            </a:r>
            <a:r>
              <a:rPr lang="en-US" dirty="0" err="1">
                <a:solidFill>
                  <a:srgbClr val="CA1E4B"/>
                </a:solidFill>
              </a:rPr>
              <a:t>iDTech_NavMesh</a:t>
            </a:r>
            <a:endParaRPr lang="en-US" dirty="0">
              <a:solidFill>
                <a:srgbClr val="CA1E4B"/>
              </a:solidFill>
            </a:endParaRP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1641C36C-C1D2-4EA6-9704-BF49B480B191}"/>
              </a:ext>
            </a:extLst>
          </p:cNvPr>
          <p:cNvSpPr/>
          <p:nvPr/>
        </p:nvSpPr>
        <p:spPr>
          <a:xfrm rot="1535073">
            <a:off x="7415784" y="2910101"/>
            <a:ext cx="3739896" cy="3739896"/>
          </a:xfrm>
          <a:prstGeom prst="irregularSeal1">
            <a:avLst/>
          </a:prstGeom>
          <a:solidFill>
            <a:srgbClr val="CA1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Commented Code!</a:t>
            </a:r>
          </a:p>
        </p:txBody>
      </p:sp>
    </p:spTree>
    <p:extLst>
      <p:ext uri="{BB962C8B-B14F-4D97-AF65-F5344CB8AC3E}">
        <p14:creationId xmlns:p14="http://schemas.microsoft.com/office/powerpoint/2010/main" val="21314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551D-F31B-4AF3-A6E9-27F2DCD884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  <a:latin typeface="Lora" panose="00000500000000000000" pitchFamily="2" charset="0"/>
              </a:rPr>
              <a:t>Pathfinding Heuristics in Video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252B7-FC23-46BF-8826-3AA5F601A6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9698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breakdown of the A* pathfinding system</a:t>
            </a:r>
          </a:p>
          <a:p>
            <a:r>
              <a:rPr lang="en-US" dirty="0">
                <a:solidFill>
                  <a:srgbClr val="E9698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*Heuristic = Method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BB034-71D3-4E8F-82A3-C2C9015E4798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F21C3-988F-4592-A809-C10D1C3130E3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4AE59-B87A-4A38-9612-99F63957AA2A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D32722-7931-4242-8248-768E78BE5CE2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9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76265C-3B97-4663-8547-5AB052EB9A66}"/>
              </a:ext>
            </a:extLst>
          </p:cNvPr>
          <p:cNvSpPr/>
          <p:nvPr/>
        </p:nvSpPr>
        <p:spPr>
          <a:xfrm>
            <a:off x="2470825" y="382053"/>
            <a:ext cx="7489663" cy="60938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5400000" sx="96000" sy="96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E139DBC-FD97-4F2D-8456-F3CEBD77D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10" y="731531"/>
            <a:ext cx="7260778" cy="54455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C511B-6AB3-49BE-9995-BF52CBB6E648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BB1AB5-07F5-459B-AFEC-6C7FE1E93D75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B817E-D3BA-4F23-BEDE-C467F7AB42B4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F2F52-6501-4BF9-9DFA-9F5AE50F544E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1156B-5206-4EA3-9DC5-243E0386FC4D}"/>
              </a:ext>
            </a:extLst>
          </p:cNvPr>
          <p:cNvSpPr txBox="1"/>
          <p:nvPr/>
        </p:nvSpPr>
        <p:spPr>
          <a:xfrm>
            <a:off x="1072249" y="235672"/>
            <a:ext cx="45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A1E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 A* Pathfinding System written in Game Maker Studio</a:t>
            </a:r>
          </a:p>
        </p:txBody>
      </p:sp>
    </p:spTree>
    <p:extLst>
      <p:ext uri="{BB962C8B-B14F-4D97-AF65-F5344CB8AC3E}">
        <p14:creationId xmlns:p14="http://schemas.microsoft.com/office/powerpoint/2010/main" val="27016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84AF-FFE3-4B1A-996F-67B6D4D9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  <a:latin typeface="Lora" panose="00000500000000000000" pitchFamily="2" charset="0"/>
              </a:rPr>
              <a:t>Math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C4675-6720-4637-8D06-99F8A7744731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D4245E-3370-4E2B-A3B9-D06631B22A2E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161D68-BF30-4474-8413-898D86C0338C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F151DA-D979-4E24-8FB0-1E00E0B0D8CF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F07D3-9EE9-4E1F-A063-4964E37F3800}"/>
              </a:ext>
            </a:extLst>
          </p:cNvPr>
          <p:cNvSpPr txBox="1"/>
          <p:nvPr/>
        </p:nvSpPr>
        <p:spPr>
          <a:xfrm>
            <a:off x="841961" y="1502923"/>
            <a:ext cx="459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You need to know: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Distance between two coordinates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Simple addition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Linear Interpolation (encouraged)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41D77D-E5DF-4D13-BA03-56DB1067182F}"/>
              </a:ext>
            </a:extLst>
          </p:cNvPr>
          <p:cNvCxnSpPr/>
          <p:nvPr/>
        </p:nvCxnSpPr>
        <p:spPr>
          <a:xfrm>
            <a:off x="2812915" y="5038928"/>
            <a:ext cx="6566170" cy="0"/>
          </a:xfrm>
          <a:prstGeom prst="straightConnector1">
            <a:avLst/>
          </a:prstGeom>
          <a:ln w="57150">
            <a:solidFill>
              <a:srgbClr val="36969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035025-A38A-4480-9D05-1317293F5FBB}"/>
              </a:ext>
            </a:extLst>
          </p:cNvPr>
          <p:cNvSpPr txBox="1"/>
          <p:nvPr/>
        </p:nvSpPr>
        <p:spPr>
          <a:xfrm>
            <a:off x="1908327" y="48542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(x1, y1)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F96B1-5060-4A74-9341-831B313A3FCB}"/>
              </a:ext>
            </a:extLst>
          </p:cNvPr>
          <p:cNvSpPr txBox="1"/>
          <p:nvPr/>
        </p:nvSpPr>
        <p:spPr>
          <a:xfrm>
            <a:off x="9405963" y="48542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(x2, y2)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FD7451-BDC3-4DFB-BB2A-CC5654506FFB}"/>
              </a:ext>
            </a:extLst>
          </p:cNvPr>
          <p:cNvCxnSpPr/>
          <p:nvPr/>
        </p:nvCxnSpPr>
        <p:spPr>
          <a:xfrm>
            <a:off x="4505612" y="4722779"/>
            <a:ext cx="0" cy="632298"/>
          </a:xfrm>
          <a:prstGeom prst="line">
            <a:avLst/>
          </a:prstGeom>
          <a:ln w="76200">
            <a:solidFill>
              <a:srgbClr val="2B5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6BAD1-6223-4CF7-BFD0-14FDBDC4EDE6}"/>
              </a:ext>
            </a:extLst>
          </p:cNvPr>
          <p:cNvCxnSpPr/>
          <p:nvPr/>
        </p:nvCxnSpPr>
        <p:spPr>
          <a:xfrm>
            <a:off x="6185254" y="4722779"/>
            <a:ext cx="0" cy="632298"/>
          </a:xfrm>
          <a:prstGeom prst="line">
            <a:avLst/>
          </a:prstGeom>
          <a:ln w="76200">
            <a:solidFill>
              <a:srgbClr val="2B5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205B74-3E93-48B8-90A1-89070F08EC5C}"/>
              </a:ext>
            </a:extLst>
          </p:cNvPr>
          <p:cNvCxnSpPr/>
          <p:nvPr/>
        </p:nvCxnSpPr>
        <p:spPr>
          <a:xfrm>
            <a:off x="7790319" y="4722779"/>
            <a:ext cx="0" cy="632298"/>
          </a:xfrm>
          <a:prstGeom prst="line">
            <a:avLst/>
          </a:prstGeom>
          <a:ln w="76200">
            <a:solidFill>
              <a:srgbClr val="2B5E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0D686-3EF8-46FC-BBFF-2E400DB3B655}"/>
              </a:ext>
            </a:extLst>
          </p:cNvPr>
          <p:cNvSpPr txBox="1"/>
          <p:nvPr/>
        </p:nvSpPr>
        <p:spPr>
          <a:xfrm>
            <a:off x="3923573" y="4168782"/>
            <a:ext cx="452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A1E4B"/>
                </a:solidFill>
              </a:rPr>
              <a:t>Linear Interpolation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06EC67B-E922-4AFC-8E52-798A79AFE2F1}"/>
              </a:ext>
            </a:extLst>
          </p:cNvPr>
          <p:cNvCxnSpPr>
            <a:cxnSpLocks/>
            <a:stCxn id="11" idx="2"/>
            <a:endCxn id="12" idx="2"/>
          </p:cNvCxnSpPr>
          <p:nvPr/>
        </p:nvCxnSpPr>
        <p:spPr>
          <a:xfrm rot="16200000" flipH="1">
            <a:off x="6508315" y="1474776"/>
            <a:ext cx="12700" cy="7497636"/>
          </a:xfrm>
          <a:prstGeom prst="curvedConnector3">
            <a:avLst>
              <a:gd name="adj1" fmla="val 7697874"/>
            </a:avLst>
          </a:prstGeom>
          <a:ln w="38100">
            <a:solidFill>
              <a:srgbClr val="2B5E5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25BA010-DA17-4C3E-8C05-7E1986A059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6171" y="3895958"/>
            <a:ext cx="23416" cy="1648923"/>
          </a:xfrm>
          <a:prstGeom prst="curvedConnector4">
            <a:avLst>
              <a:gd name="adj1" fmla="val -976256"/>
              <a:gd name="adj2" fmla="val 97048"/>
            </a:avLst>
          </a:prstGeom>
          <a:ln w="38100">
            <a:solidFill>
              <a:srgbClr val="2B5E5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276E9378-7303-490E-8EDE-6A97CDA8FE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85089" y="3920762"/>
            <a:ext cx="23416" cy="1648923"/>
          </a:xfrm>
          <a:prstGeom prst="curvedConnector4">
            <a:avLst>
              <a:gd name="adj1" fmla="val -976256"/>
              <a:gd name="adj2" fmla="val 97048"/>
            </a:avLst>
          </a:prstGeom>
          <a:ln w="38100">
            <a:solidFill>
              <a:srgbClr val="2B5E5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EE5AA1DC-AB8E-4D45-A5F0-2F83827A97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87431" y="3946333"/>
            <a:ext cx="23416" cy="1648923"/>
          </a:xfrm>
          <a:prstGeom prst="curvedConnector4">
            <a:avLst>
              <a:gd name="adj1" fmla="val -976256"/>
              <a:gd name="adj2" fmla="val 97048"/>
            </a:avLst>
          </a:prstGeom>
          <a:ln w="38100">
            <a:solidFill>
              <a:srgbClr val="2B5E5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79F3E88-D201-4E63-8819-2D584F4090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09911" y="3934625"/>
            <a:ext cx="23416" cy="1648923"/>
          </a:xfrm>
          <a:prstGeom prst="curvedConnector4">
            <a:avLst>
              <a:gd name="adj1" fmla="val -976256"/>
              <a:gd name="adj2" fmla="val 97048"/>
            </a:avLst>
          </a:prstGeom>
          <a:ln w="38100">
            <a:solidFill>
              <a:srgbClr val="2B5E5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>
            <a:extLst>
              <a:ext uri="{FF2B5EF4-FFF2-40B4-BE49-F238E27FC236}">
                <a16:creationId xmlns:a16="http://schemas.microsoft.com/office/drawing/2014/main" id="{BAD12D64-26E4-4196-AD8F-5BBD8F561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373" y="1792227"/>
            <a:ext cx="477566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C# Distance </a:t>
            </a:r>
            <a:r>
              <a:rPr lang="en-US" altLang="en-US" sz="1000" b="1" dirty="0">
                <a:latin typeface="Roboto" panose="02000000000000000000" pitchFamily="2" charset="0"/>
                <a:ea typeface="Roboto" panose="02000000000000000000" pitchFamily="2" charset="0"/>
              </a:rPr>
              <a:t>3D Coordinates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Example: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public static float Distance(Vector3 a, Vector3 b)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Vector3 vector = new Vector3(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a.x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b.x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a.y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b.y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a.z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b.z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return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Mathf.Sqrt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vector.x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vector.x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vector.y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vector.y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vector.z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vector.z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E0CB6A-475E-4AFF-9915-5DF18C8FBEE0}"/>
              </a:ext>
            </a:extLst>
          </p:cNvPr>
          <p:cNvSpPr/>
          <p:nvPr/>
        </p:nvSpPr>
        <p:spPr>
          <a:xfrm>
            <a:off x="2257452" y="1690688"/>
            <a:ext cx="7937135" cy="4148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5400000" sx="96000" sy="96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E1654-6785-4A78-9C35-4192148C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Pseudocode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5C17399-9D23-40F9-BFD2-4C804630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r="6976"/>
          <a:stretch/>
        </p:blipFill>
        <p:spPr>
          <a:xfrm>
            <a:off x="2163452" y="1690688"/>
            <a:ext cx="7959712" cy="41483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C352F2-2FE9-46C4-8CED-4DFA6CC19FFF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FB3AD-0D0B-4F9B-9EDA-EFBDF019573F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B5405-31BB-43D8-A9AA-47E769F02583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80B3AD-24CB-4B3B-9DF1-9943D82E9F24}"/>
              </a:ext>
            </a:extLst>
          </p:cNvPr>
          <p:cNvSpPr/>
          <p:nvPr/>
        </p:nvSpPr>
        <p:spPr>
          <a:xfrm>
            <a:off x="11906054" y="-19456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5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136377-C8B8-4AE7-A2CD-62A05AA4283D}"/>
              </a:ext>
            </a:extLst>
          </p:cNvPr>
          <p:cNvSpPr/>
          <p:nvPr/>
        </p:nvSpPr>
        <p:spPr>
          <a:xfrm>
            <a:off x="1272618" y="1950734"/>
            <a:ext cx="4141508" cy="4265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27000" dir="5400000" sx="96000" sy="96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E1654-6785-4A78-9C35-4192148C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Pseudocode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5C17399-9D23-40F9-BFD2-4C804630C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4" r="10392"/>
          <a:stretch/>
        </p:blipFill>
        <p:spPr>
          <a:xfrm>
            <a:off x="1272619" y="1690688"/>
            <a:ext cx="4059810" cy="43430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C352F2-2FE9-46C4-8CED-4DFA6CC19FFF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FB3AD-0D0B-4F9B-9EDA-EFBDF019573F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B5405-31BB-43D8-A9AA-47E769F02583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80B3AD-24CB-4B3B-9DF1-9943D82E9F24}"/>
              </a:ext>
            </a:extLst>
          </p:cNvPr>
          <p:cNvSpPr/>
          <p:nvPr/>
        </p:nvSpPr>
        <p:spPr>
          <a:xfrm>
            <a:off x="11906054" y="-19456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0AF639-E048-463E-A456-B7D378F928D5}"/>
              </a:ext>
            </a:extLst>
          </p:cNvPr>
          <p:cNvSpPr/>
          <p:nvPr/>
        </p:nvSpPr>
        <p:spPr>
          <a:xfrm>
            <a:off x="5612090" y="1690688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ea typeface="Calibri" panose="020F0502020204030204" pitchFamily="34" charset="0"/>
              </a:rPr>
              <a:t>S = Start</a:t>
            </a:r>
          </a:p>
          <a:p>
            <a:r>
              <a:rPr lang="en-US" sz="2200" dirty="0">
                <a:ea typeface="Calibri" panose="020F0502020204030204" pitchFamily="34" charset="0"/>
              </a:rPr>
              <a:t>T = End</a:t>
            </a:r>
          </a:p>
          <a:p>
            <a:r>
              <a:rPr lang="en-US" sz="2200" dirty="0">
                <a:ea typeface="Calibri" panose="020F0502020204030204" pitchFamily="34" charset="0"/>
              </a:rPr>
              <a:t>v = node 1</a:t>
            </a:r>
          </a:p>
          <a:p>
            <a:r>
              <a:rPr lang="en-US" sz="2200" dirty="0">
                <a:ea typeface="Calibri" panose="020F0502020204030204" pitchFamily="34" charset="0"/>
              </a:rPr>
              <a:t>u = node 2</a:t>
            </a:r>
          </a:p>
          <a:p>
            <a:r>
              <a:rPr lang="en-US" sz="2200" dirty="0">
                <a:ea typeface="Calibri" panose="020F0502020204030204" pitchFamily="34" charset="0"/>
              </a:rPr>
              <a:t>Q = node queue</a:t>
            </a:r>
          </a:p>
          <a:p>
            <a:endParaRPr lang="en-US" sz="2200" dirty="0">
              <a:ea typeface="Calibri" panose="020F0502020204030204" pitchFamily="34" charset="0"/>
            </a:endParaRPr>
          </a:p>
          <a:p>
            <a:r>
              <a:rPr lang="en-US" sz="2200" dirty="0">
                <a:ea typeface="Calibri" panose="020F0502020204030204" pitchFamily="34" charset="0"/>
              </a:rPr>
              <a:t>h(v) = distance from  v to T</a:t>
            </a:r>
          </a:p>
          <a:p>
            <a:r>
              <a:rPr lang="en-US" sz="2200" dirty="0"/>
              <a:t>d(v) = distance from v to S</a:t>
            </a:r>
          </a:p>
          <a:p>
            <a:r>
              <a:rPr lang="en-US" sz="2200" dirty="0"/>
              <a:t>e(v, u) = edge distance from u to v</a:t>
            </a:r>
          </a:p>
          <a:p>
            <a:endParaRPr lang="en-US" sz="2200" dirty="0"/>
          </a:p>
          <a:p>
            <a:r>
              <a:rPr lang="en-US" sz="2200" dirty="0"/>
              <a:t>Node weight = h(v) + d(v)</a:t>
            </a:r>
          </a:p>
        </p:txBody>
      </p:sp>
    </p:spTree>
    <p:extLst>
      <p:ext uri="{BB962C8B-B14F-4D97-AF65-F5344CB8AC3E}">
        <p14:creationId xmlns:p14="http://schemas.microsoft.com/office/powerpoint/2010/main" val="186465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9ADC-F83D-436D-8E91-01126EF9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A1E4B"/>
                </a:solidFill>
              </a:rPr>
              <a:t>Visually, How Does This Work?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4B3E40-2803-4F2E-A786-9949E878E76E}"/>
              </a:ext>
            </a:extLst>
          </p:cNvPr>
          <p:cNvSpPr/>
          <p:nvPr/>
        </p:nvSpPr>
        <p:spPr>
          <a:xfrm>
            <a:off x="0" y="0"/>
            <a:ext cx="575035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5EABF-A24C-44B2-9DAC-E25121C08AC2}"/>
              </a:ext>
            </a:extLst>
          </p:cNvPr>
          <p:cNvSpPr/>
          <p:nvPr/>
        </p:nvSpPr>
        <p:spPr>
          <a:xfrm>
            <a:off x="575035" y="0"/>
            <a:ext cx="179109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F2E89-F756-4949-B86B-DCFF9A793C9D}"/>
              </a:ext>
            </a:extLst>
          </p:cNvPr>
          <p:cNvSpPr/>
          <p:nvPr/>
        </p:nvSpPr>
        <p:spPr>
          <a:xfrm>
            <a:off x="12012891" y="0"/>
            <a:ext cx="179109" cy="6858000"/>
          </a:xfrm>
          <a:prstGeom prst="rect">
            <a:avLst/>
          </a:prstGeom>
          <a:solidFill>
            <a:srgbClr val="369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6FBFE-EEB3-4484-A992-74D2A70285A3}"/>
              </a:ext>
            </a:extLst>
          </p:cNvPr>
          <p:cNvSpPr/>
          <p:nvPr/>
        </p:nvSpPr>
        <p:spPr>
          <a:xfrm>
            <a:off x="11906054" y="0"/>
            <a:ext cx="106837" cy="6858000"/>
          </a:xfrm>
          <a:prstGeom prst="rect">
            <a:avLst/>
          </a:prstGeom>
          <a:solidFill>
            <a:srgbClr val="2B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B4A9FC-F97A-45BE-B3F9-01EE88DAC8B7}"/>
              </a:ext>
            </a:extLst>
          </p:cNvPr>
          <p:cNvSpPr/>
          <p:nvPr/>
        </p:nvSpPr>
        <p:spPr>
          <a:xfrm>
            <a:off x="3054285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85A1AB-1808-4519-8CA6-B9F8EF832A55}"/>
              </a:ext>
            </a:extLst>
          </p:cNvPr>
          <p:cNvSpPr/>
          <p:nvPr/>
        </p:nvSpPr>
        <p:spPr>
          <a:xfrm>
            <a:off x="8218599" y="2270558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99F05-8CF9-44C3-BA6C-9B238C0C0C5E}"/>
              </a:ext>
            </a:extLst>
          </p:cNvPr>
          <p:cNvSpPr/>
          <p:nvPr/>
        </p:nvSpPr>
        <p:spPr>
          <a:xfrm>
            <a:off x="2121031" y="3045791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5D9731-7E37-4DC1-9963-B84990816A67}"/>
              </a:ext>
            </a:extLst>
          </p:cNvPr>
          <p:cNvSpPr/>
          <p:nvPr/>
        </p:nvSpPr>
        <p:spPr>
          <a:xfrm>
            <a:off x="3054285" y="3981402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84184-C117-44B8-9AFC-F18DAEAC2E1B}"/>
              </a:ext>
            </a:extLst>
          </p:cNvPr>
          <p:cNvSpPr/>
          <p:nvPr/>
        </p:nvSpPr>
        <p:spPr>
          <a:xfrm>
            <a:off x="3987539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9343B-AA82-4CBD-9CB3-077C1916D7AF}"/>
              </a:ext>
            </a:extLst>
          </p:cNvPr>
          <p:cNvSpPr/>
          <p:nvPr/>
        </p:nvSpPr>
        <p:spPr>
          <a:xfrm>
            <a:off x="3987539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61D17-9055-47D5-A960-DCF789D1C22B}"/>
              </a:ext>
            </a:extLst>
          </p:cNvPr>
          <p:cNvSpPr/>
          <p:nvPr/>
        </p:nvSpPr>
        <p:spPr>
          <a:xfrm>
            <a:off x="2121031" y="212314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AA9AC-C5F7-4045-8FF8-7D739096AE68}"/>
              </a:ext>
            </a:extLst>
          </p:cNvPr>
          <p:cNvSpPr/>
          <p:nvPr/>
        </p:nvSpPr>
        <p:spPr>
          <a:xfrm>
            <a:off x="2121031" y="3979045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C8DB4D-CA1C-4604-9736-459948DC1DE7}"/>
              </a:ext>
            </a:extLst>
          </p:cNvPr>
          <p:cNvSpPr/>
          <p:nvPr/>
        </p:nvSpPr>
        <p:spPr>
          <a:xfrm>
            <a:off x="3170549" y="3174478"/>
            <a:ext cx="697583" cy="697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DD40CB-3F35-4ED4-A786-9E9EB445FEF8}"/>
              </a:ext>
            </a:extLst>
          </p:cNvPr>
          <p:cNvSpPr/>
          <p:nvPr/>
        </p:nvSpPr>
        <p:spPr>
          <a:xfrm>
            <a:off x="9742600" y="2388393"/>
            <a:ext cx="697583" cy="6975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6B7038-123D-4302-8DD1-895030D3974B}"/>
              </a:ext>
            </a:extLst>
          </p:cNvPr>
          <p:cNvSpPr/>
          <p:nvPr/>
        </p:nvSpPr>
        <p:spPr>
          <a:xfrm>
            <a:off x="8243738" y="3788520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FD6123-6B63-4512-A005-EB8D56948F28}"/>
              </a:ext>
            </a:extLst>
          </p:cNvPr>
          <p:cNvSpPr/>
          <p:nvPr/>
        </p:nvSpPr>
        <p:spPr>
          <a:xfrm>
            <a:off x="9767739" y="3906355"/>
            <a:ext cx="697583" cy="697583"/>
          </a:xfrm>
          <a:prstGeom prst="ellipse">
            <a:avLst/>
          </a:prstGeom>
          <a:solidFill>
            <a:srgbClr val="E96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AB798-EEB5-4935-955E-4656CA655060}"/>
              </a:ext>
            </a:extLst>
          </p:cNvPr>
          <p:cNvSpPr txBox="1"/>
          <p:nvPr/>
        </p:nvSpPr>
        <p:spPr>
          <a:xfrm>
            <a:off x="9261831" y="2444796"/>
            <a:ext cx="279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3A310E-1539-4094-A9B6-A240B6625F53}"/>
              </a:ext>
            </a:extLst>
          </p:cNvPr>
          <p:cNvSpPr txBox="1"/>
          <p:nvPr/>
        </p:nvSpPr>
        <p:spPr>
          <a:xfrm>
            <a:off x="9261831" y="3962758"/>
            <a:ext cx="279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18A166-B5A2-4358-8995-93456E4573FA}"/>
              </a:ext>
            </a:extLst>
          </p:cNvPr>
          <p:cNvSpPr txBox="1"/>
          <p:nvPr/>
        </p:nvSpPr>
        <p:spPr>
          <a:xfrm>
            <a:off x="8095263" y="1690688"/>
            <a:ext cx="1145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(x1, y1)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B0CE7-8687-41CE-8E1E-CAF2A3932181}"/>
              </a:ext>
            </a:extLst>
          </p:cNvPr>
          <p:cNvSpPr txBox="1"/>
          <p:nvPr/>
        </p:nvSpPr>
        <p:spPr>
          <a:xfrm>
            <a:off x="9543851" y="1691684"/>
            <a:ext cx="1145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(x2, y2)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4F1F59F-F66C-4146-8914-6CE139985129}"/>
              </a:ext>
            </a:extLst>
          </p:cNvPr>
          <p:cNvSpPr/>
          <p:nvPr/>
        </p:nvSpPr>
        <p:spPr>
          <a:xfrm>
            <a:off x="7271209" y="1881213"/>
            <a:ext cx="736074" cy="3031086"/>
          </a:xfrm>
          <a:prstGeom prst="leftBrace">
            <a:avLst>
              <a:gd name="adj1" fmla="val 85174"/>
              <a:gd name="adj2" fmla="val 47512"/>
            </a:avLst>
          </a:prstGeom>
          <a:ln w="57150">
            <a:solidFill>
              <a:srgbClr val="3696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C9D0-56F7-4B4C-A214-023F9C0EA6FD}"/>
              </a:ext>
            </a:extLst>
          </p:cNvPr>
          <p:cNvSpPr/>
          <p:nvPr/>
        </p:nvSpPr>
        <p:spPr>
          <a:xfrm>
            <a:off x="3984396" y="3044613"/>
            <a:ext cx="933254" cy="933254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46C107-0D24-4370-896A-2EACE999E382}"/>
              </a:ext>
            </a:extLst>
          </p:cNvPr>
          <p:cNvSpPr txBox="1"/>
          <p:nvPr/>
        </p:nvSpPr>
        <p:spPr>
          <a:xfrm>
            <a:off x="5849724" y="3085976"/>
            <a:ext cx="114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weight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C8B3CA-D2A8-464B-94A8-4ED776C737AD}"/>
              </a:ext>
            </a:extLst>
          </p:cNvPr>
          <p:cNvSpPr/>
          <p:nvPr/>
        </p:nvSpPr>
        <p:spPr>
          <a:xfrm>
            <a:off x="9605913" y="5537125"/>
            <a:ext cx="697583" cy="697583"/>
          </a:xfrm>
          <a:prstGeom prst="ellipse">
            <a:avLst/>
          </a:prstGeom>
          <a:solidFill>
            <a:srgbClr val="E96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BBEC595-14A3-452B-88D9-072B0DDB95D5}"/>
              </a:ext>
            </a:extLst>
          </p:cNvPr>
          <p:cNvSpPr/>
          <p:nvPr/>
        </p:nvSpPr>
        <p:spPr>
          <a:xfrm>
            <a:off x="8416960" y="5537125"/>
            <a:ext cx="697583" cy="6975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BCD9A-2FAC-47EF-9128-E372CDB9CCCB}"/>
              </a:ext>
            </a:extLst>
          </p:cNvPr>
          <p:cNvSpPr txBox="1"/>
          <p:nvPr/>
        </p:nvSpPr>
        <p:spPr>
          <a:xfrm>
            <a:off x="8193072" y="6136800"/>
            <a:ext cx="114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5D113-23CE-4586-97E2-947BA413BDC1}"/>
              </a:ext>
            </a:extLst>
          </p:cNvPr>
          <p:cNvSpPr txBox="1"/>
          <p:nvPr/>
        </p:nvSpPr>
        <p:spPr>
          <a:xfrm>
            <a:off x="9382025" y="6136800"/>
            <a:ext cx="114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896C66-ED0B-4790-9213-AC64762FDE36}"/>
              </a:ext>
            </a:extLst>
          </p:cNvPr>
          <p:cNvSpPr/>
          <p:nvPr/>
        </p:nvSpPr>
        <p:spPr>
          <a:xfrm>
            <a:off x="7144010" y="5537125"/>
            <a:ext cx="605432" cy="605432"/>
          </a:xfrm>
          <a:prstGeom prst="rect">
            <a:avLst/>
          </a:prstGeom>
          <a:solidFill>
            <a:srgbClr val="369697"/>
          </a:solidFill>
          <a:ln w="38100">
            <a:solidFill>
              <a:srgbClr val="2B5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EC07DD-B1B4-4F7F-83BA-D62053F70988}"/>
              </a:ext>
            </a:extLst>
          </p:cNvPr>
          <p:cNvSpPr txBox="1"/>
          <p:nvPr/>
        </p:nvSpPr>
        <p:spPr>
          <a:xfrm>
            <a:off x="6916523" y="6136800"/>
            <a:ext cx="114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61C9C-2EEC-4432-ADB3-E04CCB0E7412}"/>
              </a:ext>
            </a:extLst>
          </p:cNvPr>
          <p:cNvSpPr txBox="1"/>
          <p:nvPr/>
        </p:nvSpPr>
        <p:spPr>
          <a:xfrm>
            <a:off x="10689209" y="2388393"/>
            <a:ext cx="92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Scost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5E8929-76C3-4ACA-B31D-7666177015D1}"/>
              </a:ext>
            </a:extLst>
          </p:cNvPr>
          <p:cNvSpPr txBox="1"/>
          <p:nvPr/>
        </p:nvSpPr>
        <p:spPr>
          <a:xfrm>
            <a:off x="10689209" y="4033436"/>
            <a:ext cx="92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64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incentStyle">
      <a:majorFont>
        <a:latin typeface="Lora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513</Words>
  <Application>Microsoft Office PowerPoint</Application>
  <PresentationFormat>Widescreen</PresentationFormat>
  <Paragraphs>101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Lora</vt:lpstr>
      <vt:lpstr>Roboto</vt:lpstr>
      <vt:lpstr>Office Theme</vt:lpstr>
      <vt:lpstr>PowerPoint Presentation</vt:lpstr>
      <vt:lpstr>Unity Example: iDTech_NavMesh</vt:lpstr>
      <vt:lpstr>Unity Example: iDTech_NavMesh</vt:lpstr>
      <vt:lpstr>Pathfinding Heuristics in Video Games</vt:lpstr>
      <vt:lpstr>PowerPoint Presentation</vt:lpstr>
      <vt:lpstr>Math</vt:lpstr>
      <vt:lpstr>Pseudocode</vt:lpstr>
      <vt:lpstr>Pseudocode</vt:lpstr>
      <vt:lpstr>Visually, How Does This Work?</vt:lpstr>
      <vt:lpstr>Visually, How Does This Work?</vt:lpstr>
      <vt:lpstr>Visually, How Does This Work?</vt:lpstr>
      <vt:lpstr>Visually, How Does This Work?</vt:lpstr>
      <vt:lpstr>Visually, How Does This Work?</vt:lpstr>
      <vt:lpstr>Why Not Dijkstra? </vt:lpstr>
      <vt:lpstr>Why Not Dijkstra? </vt:lpstr>
      <vt:lpstr>Visual Logic in Unreal</vt:lpstr>
      <vt:lpstr>PowerPoint Presentation</vt:lpstr>
      <vt:lpstr>NavMesh</vt:lpstr>
      <vt:lpstr>PowerPoint Presentation</vt:lpstr>
      <vt:lpstr>Unity Example: iDTech_NavMesh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Aliquo</dc:creator>
  <cp:lastModifiedBy>Vincent Aliquo</cp:lastModifiedBy>
  <cp:revision>51</cp:revision>
  <dcterms:created xsi:type="dcterms:W3CDTF">2020-11-14T15:54:45Z</dcterms:created>
  <dcterms:modified xsi:type="dcterms:W3CDTF">2020-11-17T04:15:29Z</dcterms:modified>
</cp:coreProperties>
</file>